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43891200" cy="329184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8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8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8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8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430 lab" initials="D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DD3"/>
    <a:srgbClr val="F8FDC7"/>
    <a:srgbClr val="FBD7B3"/>
    <a:srgbClr val="F1CD97"/>
    <a:srgbClr val="64880A"/>
    <a:srgbClr val="7EAB0D"/>
    <a:srgbClr val="95CA10"/>
    <a:srgbClr val="8EC10F"/>
    <a:srgbClr val="F2E3D6"/>
    <a:srgbClr val="FAF3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62" autoAdjust="0"/>
    <p:restoredTop sz="86411" autoAdjust="0"/>
  </p:normalViewPr>
  <p:slideViewPr>
    <p:cSldViewPr>
      <p:cViewPr>
        <p:scale>
          <a:sx n="35" d="100"/>
          <a:sy n="35" d="100"/>
        </p:scale>
        <p:origin x="328" y="144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2504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8D8ACE-AD46-844F-A6C3-49047A76308C}" type="datetimeFigureOut">
              <a:rPr lang="en-US" smtClean="0"/>
              <a:t>12/3/21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03350" y="1160463"/>
            <a:ext cx="4178300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225"/>
            <a:ext cx="5588000" cy="3656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2E1A5-6B31-3E41-8F49-73385A280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046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2E1A5-6B31-3E41-8F49-73385A2804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994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E5D02-B4D0-4B2D-9BEC-1FEA14DC0F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4A986-A2D3-409D-B6A4-3DB4499B5C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8" y="1317625"/>
            <a:ext cx="9875837" cy="280876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1317625"/>
            <a:ext cx="29475113" cy="280876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0247A-BE55-4B90-9706-54D432FBB9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8B973-EDA9-463C-96BA-9698D739A9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0F36E-054A-460A-B20A-DD0DCDDFE6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5" y="7680325"/>
            <a:ext cx="19675475" cy="21724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7680325"/>
            <a:ext cx="19675475" cy="21724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BF23B-DEE5-43EF-9B02-7E4884D33F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E6B79-53CD-427F-A1EF-46D5F2BF92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0305B-3CBD-42C6-9B29-8CB7A2862D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E3FD7-3EF9-4EEA-883A-E30E9AF78B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EE868-C000-42A8-92EB-970340603C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133DD-6148-4BFC-B264-2AF77D914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3925" y="1317625"/>
            <a:ext cx="3950335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912" tIns="219456" rIns="438912" bIns="2194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3925" y="7680325"/>
            <a:ext cx="39503350" cy="2172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912" tIns="219456" rIns="438912" bIns="2194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3925" y="29976763"/>
            <a:ext cx="1024255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8912" tIns="219456" rIns="438912" bIns="219456" numCol="1" anchor="t" anchorCtr="0" compatLnSpc="1">
            <a:prstTxWarp prst="textNoShape">
              <a:avLst/>
            </a:prstTxWarp>
          </a:bodyPr>
          <a:lstStyle>
            <a:lvl1pPr defTabSz="4389438">
              <a:defRPr sz="6700" smtClean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525" y="29976763"/>
            <a:ext cx="1390015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8912" tIns="219456" rIns="438912" bIns="219456" numCol="1" anchor="t" anchorCtr="0" compatLnSpc="1">
            <a:prstTxWarp prst="textNoShape">
              <a:avLst/>
            </a:prstTxWarp>
          </a:bodyPr>
          <a:lstStyle>
            <a:lvl1pPr algn="ctr" defTabSz="4389438">
              <a:defRPr sz="6700" smtClean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4725" y="29976763"/>
            <a:ext cx="1024255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8912" tIns="219456" rIns="438912" bIns="219456" numCol="1" anchor="t" anchorCtr="0" compatLnSpc="1">
            <a:prstTxWarp prst="textNoShape">
              <a:avLst/>
            </a:prstTxWarp>
          </a:bodyPr>
          <a:lstStyle>
            <a:lvl1pPr algn="r" defTabSz="4389438">
              <a:defRPr sz="6700" smtClean="0">
                <a:latin typeface="+mn-lt"/>
              </a:defRPr>
            </a:lvl1pPr>
          </a:lstStyle>
          <a:p>
            <a:pPr>
              <a:defRPr/>
            </a:pPr>
            <a:fld id="{78ECDD47-11D4-4035-9CA6-EA0C97C70F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2pPr>
      <a:lvl3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3pPr>
      <a:lvl4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4pPr>
      <a:lvl5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5pPr>
      <a:lvl6pPr marL="4572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6pPr>
      <a:lvl7pPr marL="9144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7pPr>
      <a:lvl8pPr marL="13716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8pPr>
      <a:lvl9pPr marL="18288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9pPr>
    </p:titleStyle>
    <p:bodyStyle>
      <a:lvl1pPr marL="1646238" indent="-1646238" algn="l" defTabSz="4389438" rtl="0" eaLnBrk="0" fontAlgn="base" hangingPunct="0">
        <a:spcBef>
          <a:spcPct val="20000"/>
        </a:spcBef>
        <a:spcAft>
          <a:spcPct val="0"/>
        </a:spcAft>
        <a:buChar char="•"/>
        <a:defRPr sz="15400">
          <a:solidFill>
            <a:schemeClr val="tx1"/>
          </a:solidFill>
          <a:latin typeface="+mn-lt"/>
          <a:ea typeface="+mn-ea"/>
          <a:cs typeface="+mn-cs"/>
        </a:defRPr>
      </a:lvl1pPr>
      <a:lvl2pPr marL="3565525" indent="-1371600" algn="l" defTabSz="4389438" rtl="0" eaLnBrk="0" fontAlgn="base" hangingPunct="0">
        <a:spcBef>
          <a:spcPct val="20000"/>
        </a:spcBef>
        <a:spcAft>
          <a:spcPct val="0"/>
        </a:spcAft>
        <a:buChar char="–"/>
        <a:defRPr sz="13400">
          <a:solidFill>
            <a:schemeClr val="tx1"/>
          </a:solidFill>
          <a:latin typeface="+mn-lt"/>
        </a:defRPr>
      </a:lvl2pPr>
      <a:lvl3pPr marL="5486400" indent="-1096963" algn="l" defTabSz="4389438" rtl="0" eaLnBrk="0" fontAlgn="base" hangingPunct="0">
        <a:spcBef>
          <a:spcPct val="20000"/>
        </a:spcBef>
        <a:spcAft>
          <a:spcPct val="0"/>
        </a:spcAft>
        <a:buChar char="•"/>
        <a:defRPr sz="11500">
          <a:solidFill>
            <a:schemeClr val="tx1"/>
          </a:solidFill>
          <a:latin typeface="+mn-lt"/>
        </a:defRPr>
      </a:lvl3pPr>
      <a:lvl4pPr marL="7680325" indent="-1096963" algn="l" defTabSz="4389438" rtl="0" eaLnBrk="0" fontAlgn="base" hangingPunct="0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</a:defRPr>
      </a:lvl4pPr>
      <a:lvl5pPr marL="9875838" indent="-1096963" algn="l" defTabSz="4389438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5pPr>
      <a:lvl6pPr marL="103330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6pPr>
      <a:lvl7pPr marL="107902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7pPr>
      <a:lvl8pPr marL="112474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8pPr>
      <a:lvl9pPr marL="117046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image" Target="../media/image1.jp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11" Type="http://schemas.openxmlformats.org/officeDocument/2006/relationships/image" Target="../media/image8.png"/><Relationship Id="rId5" Type="http://schemas.openxmlformats.org/officeDocument/2006/relationships/image" Target="https://lh6.googleusercontent.com/h_CfoUWGQkbw63MLCxeOVMn02efzgysXr-lCgxpl0XL2gu9BmurdUvZ53QYwEWw6hvvalvqwvvyW63SGHSUU6QGvM9u7rrSqiZrUDDIdfD4ihBwoSSdMuqtXjQq2YQa3PECHKtus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333016" y="7102182"/>
            <a:ext cx="15273572" cy="10433625"/>
          </a:xfrm>
          <a:prstGeom prst="rect">
            <a:avLst/>
          </a:prstGeom>
          <a:solidFill>
            <a:schemeClr val="accent3"/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pPr marL="1028700" lvl="1" indent="-571500">
              <a:spcBef>
                <a:spcPts val="1800"/>
              </a:spcBef>
              <a:buFont typeface="Arial" pitchFamily="34" charset="0"/>
              <a:buChar char="•"/>
            </a:pPr>
            <a:r>
              <a:rPr lang="en-US" sz="3600" dirty="0">
                <a:latin typeface="Calisto MT" panose="02040603050505030304" pitchFamily="18" charset="77"/>
              </a:rPr>
              <a:t>Insects have a major role in processes including nutrient cycling</a:t>
            </a:r>
            <a:r>
              <a:rPr lang="en-US" sz="3600" baseline="30000" dirty="0">
                <a:latin typeface="Calisto MT" panose="02040603050505030304" pitchFamily="18" charset="77"/>
              </a:rPr>
              <a:t>1</a:t>
            </a:r>
            <a:r>
              <a:rPr lang="en-US" sz="3600" dirty="0">
                <a:latin typeface="Calisto MT" panose="02040603050505030304" pitchFamily="18" charset="77"/>
              </a:rPr>
              <a:t>, pollination</a:t>
            </a:r>
            <a:r>
              <a:rPr lang="en-US" sz="3600" baseline="30000" dirty="0">
                <a:latin typeface="Calisto MT" panose="02040603050505030304" pitchFamily="18" charset="77"/>
              </a:rPr>
              <a:t>2,3</a:t>
            </a:r>
            <a:r>
              <a:rPr lang="en-US" sz="3600" dirty="0">
                <a:latin typeface="Calisto MT" panose="02040603050505030304" pitchFamily="18" charset="77"/>
              </a:rPr>
              <a:t>, herbivory and detrivory</a:t>
            </a:r>
            <a:r>
              <a:rPr lang="en-US" sz="3600" baseline="30000" dirty="0">
                <a:latin typeface="Calisto MT" panose="02040603050505030304" pitchFamily="18" charset="77"/>
              </a:rPr>
              <a:t>4,1</a:t>
            </a:r>
            <a:r>
              <a:rPr lang="en-US" sz="3600" dirty="0">
                <a:latin typeface="Calisto MT" panose="02040603050505030304" pitchFamily="18" charset="77"/>
              </a:rPr>
              <a:t> as well as serving as a food source for higher trophic levels including amphibians, birds, and mammals. </a:t>
            </a:r>
          </a:p>
          <a:p>
            <a:pPr marL="1028700" lvl="1" indent="-571500">
              <a:spcBef>
                <a:spcPts val="1800"/>
              </a:spcBef>
              <a:buFont typeface="Arial" pitchFamily="34" charset="0"/>
              <a:buChar char="•"/>
            </a:pPr>
            <a:r>
              <a:rPr lang="en-US" sz="3600" dirty="0">
                <a:latin typeface="Calisto MT" panose="02040603050505030304" pitchFamily="18" charset="77"/>
              </a:rPr>
              <a:t>A growing number of studies are finding significant declines in arthropods, including spiders</a:t>
            </a:r>
            <a:r>
              <a:rPr lang="en-US" sz="3600" baseline="30000" dirty="0">
                <a:latin typeface="Calisto MT" panose="02040603050505030304" pitchFamily="18" charset="77"/>
              </a:rPr>
              <a:t>5</a:t>
            </a:r>
            <a:r>
              <a:rPr lang="en-US" sz="3600" dirty="0">
                <a:latin typeface="Calisto MT" panose="02040603050505030304" pitchFamily="18" charset="77"/>
              </a:rPr>
              <a:t>.</a:t>
            </a:r>
          </a:p>
          <a:p>
            <a:pPr marL="1028700" lvl="1" indent="-571500">
              <a:spcBef>
                <a:spcPts val="1800"/>
              </a:spcBef>
              <a:buFont typeface="Arial" pitchFamily="34" charset="0"/>
              <a:buChar char="•"/>
            </a:pPr>
            <a:r>
              <a:rPr lang="en-US" sz="3600" dirty="0">
                <a:latin typeface="Calisto MT" panose="02040603050505030304" pitchFamily="18" charset="77"/>
              </a:rPr>
              <a:t>Using daily monitoring data and environmental data collected over several years, we investigated potential drivers of the fluctuations we have observed in a population of golden orb-weaver spiders, </a:t>
            </a:r>
            <a:r>
              <a:rPr lang="en-US" sz="3600" i="1" dirty="0">
                <a:latin typeface="Calisto MT" panose="02040603050505030304" pitchFamily="18" charset="77"/>
              </a:rPr>
              <a:t>Nephila </a:t>
            </a:r>
            <a:r>
              <a:rPr lang="en-US" sz="3600" i="1" dirty="0" err="1">
                <a:latin typeface="Calisto MT" panose="02040603050505030304" pitchFamily="18" charset="77"/>
              </a:rPr>
              <a:t>clavipes</a:t>
            </a:r>
            <a:r>
              <a:rPr lang="en-US" sz="3600" i="1" dirty="0">
                <a:latin typeface="Calisto MT" panose="02040603050505030304" pitchFamily="18" charset="77"/>
              </a:rPr>
              <a:t>, </a:t>
            </a:r>
            <a:r>
              <a:rPr lang="en-US" sz="3600" dirty="0">
                <a:latin typeface="Calisto MT" panose="02040603050505030304" pitchFamily="18" charset="77"/>
              </a:rPr>
              <a:t>in a relatively undisturbed tropical rainforest in Costa Rica. </a:t>
            </a:r>
          </a:p>
          <a:p>
            <a:pPr marL="1028700" lvl="1" indent="-571500">
              <a:spcBef>
                <a:spcPts val="1800"/>
              </a:spcBef>
              <a:buFont typeface="Arial" pitchFamily="34" charset="0"/>
              <a:buChar char="•"/>
            </a:pPr>
            <a:r>
              <a:rPr lang="en-US" sz="3600" dirty="0">
                <a:latin typeface="Calisto MT" panose="02040603050505030304" pitchFamily="18" charset="77"/>
              </a:rPr>
              <a:t>Because this study is over a relatively short time span (7 years), we cannot determine whether our </a:t>
            </a:r>
            <a:r>
              <a:rPr lang="en-US" sz="3600" i="1" dirty="0">
                <a:latin typeface="Calisto MT" panose="02040603050505030304" pitchFamily="18" charset="77"/>
              </a:rPr>
              <a:t>N. </a:t>
            </a:r>
            <a:r>
              <a:rPr lang="en-US" sz="3600" i="1" dirty="0" err="1">
                <a:latin typeface="Calisto MT" panose="02040603050505030304" pitchFamily="18" charset="77"/>
              </a:rPr>
              <a:t>clavipes</a:t>
            </a:r>
            <a:r>
              <a:rPr lang="en-US" sz="3600" i="1" dirty="0">
                <a:latin typeface="Calisto MT" panose="02040603050505030304" pitchFamily="18" charset="77"/>
              </a:rPr>
              <a:t> </a:t>
            </a:r>
            <a:r>
              <a:rPr lang="en-US" sz="3600" dirty="0">
                <a:latin typeface="Calisto MT" panose="02040603050505030304" pitchFamily="18" charset="77"/>
              </a:rPr>
              <a:t>study population is declining or cycling.</a:t>
            </a:r>
          </a:p>
          <a:p>
            <a:pPr marL="1028700" lvl="1" indent="-571500">
              <a:spcBef>
                <a:spcPts val="1800"/>
              </a:spcBef>
              <a:buFont typeface="Arial" pitchFamily="34" charset="0"/>
              <a:buChar char="•"/>
            </a:pPr>
            <a:r>
              <a:rPr lang="en-US" sz="3600" dirty="0">
                <a:latin typeface="Calisto MT" panose="02040603050505030304" pitchFamily="18" charset="77"/>
              </a:rPr>
              <a:t>Cycles in arthropod populations can be attributed to density-dependent interactions between arthropods and their food, competitors, or enemies</a:t>
            </a:r>
            <a:r>
              <a:rPr lang="en-US" sz="3600" baseline="30000" dirty="0">
                <a:latin typeface="Calisto MT" panose="02040603050505030304" pitchFamily="18" charset="77"/>
              </a:rPr>
              <a:t>6</a:t>
            </a:r>
            <a:r>
              <a:rPr lang="en-US" sz="3600" dirty="0">
                <a:latin typeface="Calisto MT" panose="02040603050505030304" pitchFamily="18" charset="77"/>
              </a:rPr>
              <a:t>. Fluctuations in abiotic factors ( such as temperature) also drive cyclic changes over time</a:t>
            </a:r>
            <a:r>
              <a:rPr lang="en-US" sz="3600" baseline="30000" dirty="0">
                <a:latin typeface="Calisto MT" panose="02040603050505030304" pitchFamily="18" charset="77"/>
              </a:rPr>
              <a:t>6</a:t>
            </a:r>
            <a:r>
              <a:rPr lang="en-US" sz="3600" dirty="0">
                <a:latin typeface="Calisto MT" panose="02040603050505030304" pitchFamily="18" charset="77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6459200" y="24352127"/>
            <a:ext cx="13106400" cy="8153400"/>
          </a:xfrm>
          <a:prstGeom prst="rect">
            <a:avLst/>
          </a:prstGeom>
          <a:solidFill>
            <a:schemeClr val="accent3"/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389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0134169" y="7102183"/>
            <a:ext cx="13106400" cy="8137818"/>
          </a:xfrm>
          <a:prstGeom prst="rect">
            <a:avLst/>
          </a:prstGeom>
          <a:solidFill>
            <a:schemeClr val="accent3"/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389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6459199" y="7102182"/>
            <a:ext cx="13172101" cy="16954094"/>
          </a:xfrm>
          <a:prstGeom prst="rect">
            <a:avLst/>
          </a:prstGeom>
          <a:solidFill>
            <a:schemeClr val="accent3"/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389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33016" y="1108977"/>
            <a:ext cx="42907553" cy="419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defTabSz="4389438"/>
            <a:endParaRPr lang="en-US" sz="6600" dirty="0">
              <a:solidFill>
                <a:schemeClr val="bg1"/>
              </a:solidFill>
              <a:latin typeface="Cambria" pitchFamily="18" charset="0"/>
            </a:endParaRPr>
          </a:p>
          <a:p>
            <a:pPr algn="ctr" defTabSz="4389438"/>
            <a:r>
              <a:rPr lang="en-US" sz="6000" dirty="0">
                <a:solidFill>
                  <a:schemeClr val="bg1"/>
                </a:solidFill>
                <a:latin typeface="Cambria" pitchFamily="18" charset="0"/>
              </a:rPr>
              <a:t>Environmental and Biological Factors of Population Fluctuations in Golden Orb-Weaver Spiders</a:t>
            </a:r>
          </a:p>
          <a:p>
            <a:pPr algn="ctr" defTabSz="4389438"/>
            <a:r>
              <a:rPr lang="en-US" sz="5400" dirty="0">
                <a:solidFill>
                  <a:schemeClr val="bg1"/>
                </a:solidFill>
                <a:latin typeface="Century Schoolbook"/>
                <a:cs typeface="Century Schoolbook"/>
              </a:rPr>
              <a:t>Emma Reder, Environmental Science, Scripps College</a:t>
            </a:r>
            <a:endParaRPr lang="en-US" sz="5400" dirty="0">
              <a:solidFill>
                <a:schemeClr val="bg1"/>
              </a:solidFill>
              <a:latin typeface="Cambria" pitchFamily="18" charset="0"/>
            </a:endParaRPr>
          </a:p>
          <a:p>
            <a:pPr algn="ctr" defTabSz="4389438"/>
            <a:r>
              <a:rPr lang="en-US" sz="6000" dirty="0">
                <a:solidFill>
                  <a:schemeClr val="bg1"/>
                </a:solidFill>
                <a:latin typeface="Cambria" pitchFamily="18" charset="0"/>
              </a:rPr>
              <a:t>  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6494369" y="5486400"/>
            <a:ext cx="26746200" cy="14465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4389438">
              <a:spcBef>
                <a:spcPct val="50000"/>
              </a:spcBef>
            </a:pPr>
            <a:r>
              <a:rPr lang="en-US" sz="8800" b="1" dirty="0">
                <a:solidFill>
                  <a:srgbClr val="6CAB61"/>
                </a:solidFill>
                <a:latin typeface="Century Schoolbook"/>
                <a:cs typeface="Century Schoolbook"/>
              </a:rPr>
              <a:t>  </a:t>
            </a:r>
            <a:r>
              <a:rPr lang="en-US" sz="8800" b="1" dirty="0">
                <a:solidFill>
                  <a:srgbClr val="FFFFFF"/>
                </a:solidFill>
                <a:latin typeface="Century Schoolbook"/>
                <a:cs typeface="Century Schoolbook"/>
              </a:rPr>
              <a:t>Results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29943669" y="15622250"/>
            <a:ext cx="13296900" cy="14465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4389438">
              <a:spcBef>
                <a:spcPct val="50000"/>
              </a:spcBef>
            </a:pPr>
            <a:r>
              <a:rPr lang="en-US" sz="8800" b="1" dirty="0">
                <a:solidFill>
                  <a:srgbClr val="6CAB61"/>
                </a:solidFill>
                <a:latin typeface="Century Schoolbook" pitchFamily="18" charset="0"/>
                <a:cs typeface="Century Schoolbook"/>
              </a:rPr>
              <a:t>  </a:t>
            </a:r>
            <a:r>
              <a:rPr lang="en-US" sz="8800" b="1" dirty="0">
                <a:solidFill>
                  <a:srgbClr val="FFFFFF"/>
                </a:solidFill>
                <a:latin typeface="Century Schoolbook" pitchFamily="18" charset="0"/>
                <a:cs typeface="Century Schoolbook"/>
              </a:rPr>
              <a:t>Discussion</a:t>
            </a:r>
          </a:p>
        </p:txBody>
      </p:sp>
      <p:sp>
        <p:nvSpPr>
          <p:cNvPr id="15" name="Text Box 23"/>
          <p:cNvSpPr txBox="1">
            <a:spLocks noChangeArrowheads="1"/>
          </p:cNvSpPr>
          <p:nvPr/>
        </p:nvSpPr>
        <p:spPr bwMode="auto">
          <a:xfrm>
            <a:off x="30134169" y="24104054"/>
            <a:ext cx="13106400" cy="10156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4389438">
              <a:spcBef>
                <a:spcPct val="50000"/>
              </a:spcBef>
            </a:pPr>
            <a:r>
              <a:rPr lang="en-US" sz="6000" b="1" dirty="0">
                <a:solidFill>
                  <a:srgbClr val="6CAB61"/>
                </a:solidFill>
                <a:latin typeface="Century Schoolbook"/>
                <a:cs typeface="Century Schoolbook"/>
              </a:rPr>
              <a:t>  </a:t>
            </a:r>
            <a:r>
              <a:rPr lang="en-US" sz="6000" b="1" dirty="0">
                <a:solidFill>
                  <a:srgbClr val="FFFFFF"/>
                </a:solidFill>
                <a:latin typeface="Century Schoolbook"/>
                <a:cs typeface="Century Schoolbook"/>
              </a:rPr>
              <a:t>Literature Cited</a:t>
            </a:r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30360902" y="30447719"/>
            <a:ext cx="12879667" cy="2215991"/>
          </a:xfrm>
          <a:prstGeom prst="rect">
            <a:avLst/>
          </a:prstGeom>
          <a:solidFill>
            <a:schemeClr val="accent3"/>
          </a:solidFill>
          <a:ln w="31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sz="2300" dirty="0">
                <a:latin typeface="Calisto MT"/>
                <a:cs typeface="Calisto MT"/>
              </a:rPr>
              <a:t>I would like to thank Professor Ferree for her guidance and support throughout this project. I would also like to thank Professor </a:t>
            </a:r>
            <a:r>
              <a:rPr lang="en-US" sz="2300" dirty="0" err="1">
                <a:latin typeface="Calisto MT"/>
                <a:cs typeface="Calisto MT"/>
              </a:rPr>
              <a:t>Faldyn</a:t>
            </a:r>
            <a:r>
              <a:rPr lang="en-US" sz="2300" dirty="0">
                <a:latin typeface="Calisto MT"/>
                <a:cs typeface="Calisto MT"/>
              </a:rPr>
              <a:t> for his support with the statistical analyses. I would like to recognize the student contributors to this project including Stephen Johnson, Daniella Barraza, Emma </a:t>
            </a:r>
            <a:r>
              <a:rPr lang="en-US" sz="2300" dirty="0" err="1">
                <a:latin typeface="Calisto MT"/>
                <a:cs typeface="Calisto MT"/>
              </a:rPr>
              <a:t>Crabo</a:t>
            </a:r>
            <a:r>
              <a:rPr lang="en-US" sz="2300" dirty="0">
                <a:latin typeface="Calisto MT"/>
                <a:cs typeface="Calisto MT"/>
              </a:rPr>
              <a:t>, Jenna Florio, Haley </a:t>
            </a:r>
            <a:r>
              <a:rPr lang="en-US" sz="2300" dirty="0" err="1">
                <a:latin typeface="Calisto MT"/>
                <a:cs typeface="Calisto MT"/>
              </a:rPr>
              <a:t>Godtfredsen</a:t>
            </a:r>
            <a:r>
              <a:rPr lang="en-US" sz="2300" dirty="0">
                <a:latin typeface="Calisto MT"/>
                <a:cs typeface="Calisto MT"/>
              </a:rPr>
              <a:t>, Kennedy Holland, </a:t>
            </a:r>
            <a:r>
              <a:rPr lang="en-US" sz="2300" dirty="0" err="1">
                <a:latin typeface="Calisto MT"/>
                <a:cs typeface="Calisto MT"/>
              </a:rPr>
              <a:t>Kanyarat</a:t>
            </a:r>
            <a:r>
              <a:rPr lang="en-US" sz="2300" dirty="0">
                <a:latin typeface="Calisto MT"/>
                <a:cs typeface="Calisto MT"/>
              </a:rPr>
              <a:t> </a:t>
            </a:r>
            <a:r>
              <a:rPr lang="en-US" sz="2300" dirty="0" err="1">
                <a:latin typeface="Calisto MT"/>
                <a:cs typeface="Calisto MT"/>
              </a:rPr>
              <a:t>Jitmana</a:t>
            </a:r>
            <a:r>
              <a:rPr lang="en-US" sz="2300" dirty="0">
                <a:latin typeface="Calisto MT"/>
                <a:cs typeface="Calisto MT"/>
              </a:rPr>
              <a:t>, Kaya Mark, Gabriela Ochoa, Sabrina Wu, Sophie </a:t>
            </a:r>
            <a:r>
              <a:rPr lang="en-US" sz="2300" dirty="0" err="1">
                <a:latin typeface="Calisto MT"/>
                <a:cs typeface="Calisto MT"/>
              </a:rPr>
              <a:t>Boerboom</a:t>
            </a:r>
            <a:r>
              <a:rPr lang="en-US" sz="2300" dirty="0">
                <a:latin typeface="Calisto MT"/>
                <a:cs typeface="Calisto MT"/>
              </a:rPr>
              <a:t>, </a:t>
            </a:r>
            <a:r>
              <a:rPr lang="en-US" sz="2300" dirty="0" err="1">
                <a:latin typeface="Calisto MT"/>
                <a:cs typeface="Calisto MT"/>
              </a:rPr>
              <a:t>Jiravit</a:t>
            </a:r>
            <a:r>
              <a:rPr lang="en-US" sz="2300" dirty="0">
                <a:latin typeface="Calisto MT"/>
                <a:cs typeface="Calisto MT"/>
              </a:rPr>
              <a:t> </a:t>
            </a:r>
            <a:r>
              <a:rPr lang="en-US" sz="2300" dirty="0" err="1">
                <a:latin typeface="Calisto MT"/>
                <a:cs typeface="Calisto MT"/>
              </a:rPr>
              <a:t>Moontep</a:t>
            </a:r>
            <a:r>
              <a:rPr lang="en-US" sz="2300" dirty="0">
                <a:latin typeface="Calisto MT"/>
                <a:cs typeface="Calisto MT"/>
              </a:rPr>
              <a:t>, Chloe </a:t>
            </a:r>
            <a:r>
              <a:rPr lang="en-US" sz="2300" dirty="0" err="1">
                <a:latin typeface="Calisto MT"/>
                <a:cs typeface="Calisto MT"/>
              </a:rPr>
              <a:t>Lesh</a:t>
            </a:r>
            <a:r>
              <a:rPr lang="en-US" sz="2300" dirty="0">
                <a:latin typeface="Calisto MT"/>
                <a:cs typeface="Calisto MT"/>
              </a:rPr>
              <a:t> and River </a:t>
            </a:r>
            <a:r>
              <a:rPr lang="en-US" sz="2300" dirty="0" err="1">
                <a:latin typeface="Calisto MT"/>
                <a:cs typeface="Calisto MT"/>
              </a:rPr>
              <a:t>Joo</a:t>
            </a:r>
            <a:r>
              <a:rPr lang="en-US" sz="2300" dirty="0">
                <a:latin typeface="Calisto MT"/>
                <a:cs typeface="Calisto MT"/>
              </a:rPr>
              <a:t>. Finally, I thank fellow thesis students, Lauryn Jeans and Sydney Ross, for their feedback throughout the semester.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3016" y="19781490"/>
            <a:ext cx="15236678" cy="4524315"/>
          </a:xfrm>
          <a:prstGeom prst="rect">
            <a:avLst/>
          </a:prstGeom>
          <a:solidFill>
            <a:schemeClr val="accent3"/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pPr marL="1028700" lvl="1" indent="-571500">
              <a:buFont typeface="Arial"/>
              <a:buChar char="•"/>
            </a:pPr>
            <a:r>
              <a:rPr lang="en-US" sz="3600" dirty="0">
                <a:latin typeface="Calisto MT" panose="02040603050505030304" pitchFamily="18" charset="77"/>
                <a:cs typeface="Times New Roman" panose="02020603050405020304" pitchFamily="18" charset="0"/>
              </a:rPr>
              <a:t>Study conducted from 2013-2019 in </a:t>
            </a:r>
            <a:r>
              <a:rPr lang="en-US" sz="3600" dirty="0" err="1">
                <a:latin typeface="Calisto MT" panose="02040603050505030304" pitchFamily="18" charset="77"/>
                <a:cs typeface="Times New Roman" panose="02020603050405020304" pitchFamily="18" charset="0"/>
              </a:rPr>
              <a:t>Barú</a:t>
            </a:r>
            <a:r>
              <a:rPr lang="en-US" sz="3600" dirty="0">
                <a:latin typeface="Calisto MT" panose="02040603050505030304" pitchFamily="18" charset="77"/>
                <a:cs typeface="Times New Roman" panose="02020603050405020304" pitchFamily="18" charset="0"/>
              </a:rPr>
              <a:t>, Costa Rica (Figure 1).</a:t>
            </a:r>
          </a:p>
          <a:p>
            <a:pPr marL="1028700" lvl="1" indent="-571500">
              <a:buFont typeface="Arial"/>
              <a:buChar char="•"/>
            </a:pPr>
            <a:r>
              <a:rPr lang="en-US" sz="3600" dirty="0">
                <a:latin typeface="Calisto MT" panose="02040603050505030304" pitchFamily="18" charset="77"/>
                <a:cs typeface="Times New Roman" panose="02020603050405020304" pitchFamily="18" charset="0"/>
              </a:rPr>
              <a:t>We studied spiders along a 2km trail and found a large reduction in the population in 2017 (Figure 2).</a:t>
            </a:r>
          </a:p>
          <a:p>
            <a:pPr marL="1028700" lvl="1" indent="-571500">
              <a:buFont typeface="Arial"/>
              <a:buChar char="•"/>
            </a:pPr>
            <a:r>
              <a:rPr lang="en-US" sz="3600" dirty="0">
                <a:latin typeface="Calisto MT" panose="02040603050505030304" pitchFamily="18" charset="77"/>
                <a:cs typeface="Times New Roman" panose="02020603050405020304" pitchFamily="18" charset="0"/>
              </a:rPr>
              <a:t>Daily population monitoring for three weeks per web: spider abundance (males and females), insect prey abundance, kleptoparasite abundance, predation rates, clustering status. </a:t>
            </a:r>
          </a:p>
          <a:p>
            <a:pPr marL="1028700" lvl="1" indent="-571500">
              <a:buFont typeface="Arial"/>
              <a:buChar char="•"/>
            </a:pPr>
            <a:r>
              <a:rPr lang="en-US" sz="3600" dirty="0">
                <a:latin typeface="Calisto MT" panose="02040603050505030304" pitchFamily="18" charset="77"/>
                <a:cs typeface="Times New Roman" panose="02020603050405020304" pitchFamily="18" charset="0"/>
              </a:rPr>
              <a:t>Daily minimum/maximum temperature was obtained from weather stations at Hacienda </a:t>
            </a:r>
            <a:r>
              <a:rPr lang="en-US" sz="3600" dirty="0" err="1">
                <a:latin typeface="Calisto MT" panose="02040603050505030304" pitchFamily="18" charset="77"/>
                <a:cs typeface="Times New Roman" panose="02020603050405020304" pitchFamily="18" charset="0"/>
              </a:rPr>
              <a:t>Barú</a:t>
            </a:r>
            <a:r>
              <a:rPr lang="en-US" sz="3600" dirty="0">
                <a:latin typeface="Calisto MT" panose="02040603050505030304" pitchFamily="18" charset="77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6840200" y="12032159"/>
            <a:ext cx="1847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4400" b="1" dirty="0">
              <a:latin typeface="Calisto MT"/>
              <a:cs typeface="Calisto M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6687800" y="12779276"/>
            <a:ext cx="1318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itchFamily="2" charset="2"/>
              <a:buChar char="§"/>
            </a:pPr>
            <a:endParaRPr lang="en-US" sz="3600" dirty="0">
              <a:latin typeface="Calisto MT" pitchFamily="18" charset="0"/>
              <a:cs typeface="Calisto MT"/>
            </a:endParaRPr>
          </a:p>
          <a:p>
            <a:endParaRPr lang="en-US" sz="3600" dirty="0">
              <a:latin typeface="Calisto MT" pitchFamily="18" charset="0"/>
              <a:cs typeface="Calisto M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4770542" y="24833311"/>
            <a:ext cx="5219225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>
                <a:latin typeface="Calisto MT" panose="02040603050505030304" pitchFamily="18" charset="77"/>
                <a:cs typeface="Times New Roman" panose="02020603050405020304" pitchFamily="18" charset="0"/>
              </a:rPr>
              <a:t>Depredation</a:t>
            </a:r>
          </a:p>
          <a:p>
            <a:r>
              <a:rPr lang="en-US" sz="3400" dirty="0">
                <a:latin typeface="Calisto MT" panose="02040603050505030304" pitchFamily="18" charset="77"/>
                <a:cs typeface="Times New Roman" panose="02020603050405020304" pitchFamily="18" charset="0"/>
              </a:rPr>
              <a:t>Prediction: Increased predation before the decline</a:t>
            </a:r>
          </a:p>
          <a:p>
            <a:r>
              <a:rPr lang="en-US" sz="3400" dirty="0">
                <a:latin typeface="Calisto MT" panose="02040603050505030304" pitchFamily="18" charset="77"/>
                <a:cs typeface="Times New Roman" panose="02020603050405020304" pitchFamily="18" charset="0"/>
              </a:rPr>
              <a:t>Result: Not significant</a:t>
            </a: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38906003" y="1354063"/>
            <a:ext cx="3994637" cy="3657600"/>
          </a:xfrm>
          <a:prstGeom prst="rect">
            <a:avLst/>
          </a:prstGeom>
          <a:solidFill>
            <a:schemeClr val="bg1"/>
          </a:solidFill>
          <a:ln w="101600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2800" b="1" dirty="0">
                <a:cs typeface="Calibri"/>
              </a:rPr>
              <a:t>W. M. Keck Science Department</a:t>
            </a:r>
          </a:p>
          <a:p>
            <a:pPr algn="ctr">
              <a:defRPr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Claremont McKenna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Wingdings"/>
                <a:ea typeface="Wingdings"/>
                <a:cs typeface="Wingdings"/>
              </a:rPr>
              <a:t>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Scripps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Wingdings"/>
                <a:ea typeface="Wingdings"/>
                <a:cs typeface="Wingdings"/>
              </a:rPr>
              <a:t>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Pitzer</a:t>
            </a:r>
          </a:p>
        </p:txBody>
      </p:sp>
      <p:sp>
        <p:nvSpPr>
          <p:cNvPr id="38" name="Hexagon 175"/>
          <p:cNvSpPr>
            <a:spLocks noChangeArrowheads="1"/>
          </p:cNvSpPr>
          <p:nvPr/>
        </p:nvSpPr>
        <p:spPr bwMode="auto">
          <a:xfrm>
            <a:off x="39613783" y="3408356"/>
            <a:ext cx="1289538" cy="1028699"/>
          </a:xfrm>
          <a:prstGeom prst="hexagon">
            <a:avLst>
              <a:gd name="adj" fmla="val 24999"/>
              <a:gd name="vf" fmla="val 115470"/>
            </a:avLst>
          </a:prstGeom>
          <a:solidFill>
            <a:srgbClr val="672424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4389438"/>
            <a:endParaRPr lang="en-US" dirty="0"/>
          </a:p>
        </p:txBody>
      </p:sp>
      <p:sp>
        <p:nvSpPr>
          <p:cNvPr id="39" name="Hexagon 173"/>
          <p:cNvSpPr>
            <a:spLocks noChangeArrowheads="1"/>
          </p:cNvSpPr>
          <p:nvPr/>
        </p:nvSpPr>
        <p:spPr bwMode="auto">
          <a:xfrm>
            <a:off x="40613204" y="2881525"/>
            <a:ext cx="1320214" cy="1014810"/>
          </a:xfrm>
          <a:prstGeom prst="hexagon">
            <a:avLst>
              <a:gd name="adj" fmla="val 24999"/>
              <a:gd name="vf" fmla="val 115470"/>
            </a:avLst>
          </a:prstGeom>
          <a:solidFill>
            <a:srgbClr val="13583D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4389438"/>
            <a:endParaRPr lang="en-US" dirty="0"/>
          </a:p>
        </p:txBody>
      </p:sp>
      <p:sp>
        <p:nvSpPr>
          <p:cNvPr id="40" name="Hexagon 174"/>
          <p:cNvSpPr>
            <a:spLocks noChangeArrowheads="1"/>
          </p:cNvSpPr>
          <p:nvPr/>
        </p:nvSpPr>
        <p:spPr bwMode="auto">
          <a:xfrm>
            <a:off x="40613204" y="3898041"/>
            <a:ext cx="1320214" cy="954000"/>
          </a:xfrm>
          <a:prstGeom prst="hexagon">
            <a:avLst>
              <a:gd name="adj" fmla="val 24999"/>
              <a:gd name="vf" fmla="val 115470"/>
            </a:avLst>
          </a:prstGeom>
          <a:solidFill>
            <a:srgbClr val="DE9414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4389438"/>
            <a:endParaRPr lang="en-US" dirty="0"/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30210369" y="29225437"/>
            <a:ext cx="13030200" cy="10156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4389438">
              <a:spcBef>
                <a:spcPct val="50000"/>
              </a:spcBef>
            </a:pPr>
            <a:r>
              <a:rPr lang="en-US" sz="6000" b="1" dirty="0">
                <a:solidFill>
                  <a:srgbClr val="6CAB61"/>
                </a:solidFill>
                <a:latin typeface="Cambria" pitchFamily="18" charset="0"/>
              </a:rPr>
              <a:t>  </a:t>
            </a:r>
            <a:r>
              <a:rPr lang="en-US" sz="6000" b="1" dirty="0">
                <a:solidFill>
                  <a:srgbClr val="FFFFFF"/>
                </a:solidFill>
                <a:latin typeface="Century Schoolbook" pitchFamily="18" charset="0"/>
                <a:cs typeface="Century Schoolbook"/>
              </a:rPr>
              <a:t>Acknowledgements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0137491" y="17424023"/>
            <a:ext cx="13103078" cy="6170920"/>
          </a:xfrm>
          <a:prstGeom prst="rect">
            <a:avLst/>
          </a:prstGeom>
          <a:solidFill>
            <a:schemeClr val="accent3"/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pPr marL="1028700" lvl="1" indent="-571500"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3500" dirty="0">
                <a:latin typeface="Calisto MT" panose="02040603050505030304" pitchFamily="18" charset="77"/>
                <a:cs typeface="Times New Roman" panose="02020603050405020304" pitchFamily="18" charset="0"/>
              </a:rPr>
              <a:t>Based on a preliminary analysis, none of the factors are related to the 2017 population decline of the </a:t>
            </a:r>
            <a:r>
              <a:rPr lang="en-US" sz="3500" i="1" dirty="0">
                <a:latin typeface="Calisto MT" panose="02040603050505030304" pitchFamily="18" charset="77"/>
                <a:cs typeface="Times New Roman" panose="02020603050405020304" pitchFamily="18" charset="0"/>
              </a:rPr>
              <a:t>N. </a:t>
            </a:r>
            <a:r>
              <a:rPr lang="en-US" sz="3500" i="1" dirty="0" err="1">
                <a:latin typeface="Calisto MT" panose="02040603050505030304" pitchFamily="18" charset="77"/>
                <a:cs typeface="Times New Roman" panose="02020603050405020304" pitchFamily="18" charset="0"/>
              </a:rPr>
              <a:t>clavipes</a:t>
            </a:r>
            <a:r>
              <a:rPr lang="en-US" sz="3500" i="1" dirty="0">
                <a:latin typeface="Calisto MT" panose="02040603050505030304" pitchFamily="18" charset="77"/>
                <a:cs typeface="Times New Roman" panose="02020603050405020304" pitchFamily="18" charset="0"/>
              </a:rPr>
              <a:t> </a:t>
            </a:r>
            <a:r>
              <a:rPr lang="en-US" sz="3500" dirty="0">
                <a:latin typeface="Calisto MT" panose="02040603050505030304" pitchFamily="18" charset="77"/>
                <a:cs typeface="Times New Roman" panose="02020603050405020304" pitchFamily="18" charset="0"/>
              </a:rPr>
              <a:t>population.</a:t>
            </a:r>
          </a:p>
          <a:p>
            <a:pPr marL="1028700" lvl="1" indent="-571500"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3500" dirty="0">
                <a:latin typeface="Calisto MT" panose="02040603050505030304" pitchFamily="18" charset="77"/>
                <a:cs typeface="Times New Roman" panose="02020603050405020304" pitchFamily="18" charset="0"/>
              </a:rPr>
              <a:t>In the weather data, there are fluctuations in temperature without clear patterns.</a:t>
            </a:r>
          </a:p>
          <a:p>
            <a:pPr marL="1028700" lvl="1" indent="-571500"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3500" dirty="0">
                <a:latin typeface="Calisto MT" panose="02040603050505030304" pitchFamily="18" charset="77"/>
                <a:cs typeface="Times New Roman" panose="02020603050405020304" pitchFamily="18" charset="0"/>
              </a:rPr>
              <a:t>Parasites were first observed in 2014 and dark color morphs of </a:t>
            </a:r>
            <a:r>
              <a:rPr lang="en-US" sz="3500" i="1" dirty="0">
                <a:latin typeface="Calisto MT" panose="02040603050505030304" pitchFamily="18" charset="77"/>
                <a:cs typeface="Times New Roman" panose="02020603050405020304" pitchFamily="18" charset="0"/>
              </a:rPr>
              <a:t>N. </a:t>
            </a:r>
            <a:r>
              <a:rPr lang="en-US" sz="3500" i="1" dirty="0" err="1">
                <a:latin typeface="Calisto MT" panose="02040603050505030304" pitchFamily="18" charset="77"/>
                <a:cs typeface="Times New Roman" panose="02020603050405020304" pitchFamily="18" charset="0"/>
              </a:rPr>
              <a:t>clavipes</a:t>
            </a:r>
            <a:r>
              <a:rPr lang="en-US" sz="3500" i="1" dirty="0">
                <a:latin typeface="Calisto MT" panose="02040603050505030304" pitchFamily="18" charset="77"/>
                <a:cs typeface="Times New Roman" panose="02020603050405020304" pitchFamily="18" charset="0"/>
              </a:rPr>
              <a:t> </a:t>
            </a:r>
            <a:r>
              <a:rPr lang="en-US" sz="3500" dirty="0">
                <a:latin typeface="Calisto MT" panose="02040603050505030304" pitchFamily="18" charset="77"/>
                <a:cs typeface="Times New Roman" panose="02020603050405020304" pitchFamily="18" charset="0"/>
              </a:rPr>
              <a:t>were first observed in 2016. Future studies could explore the effects of color morphing and parasites.</a:t>
            </a:r>
          </a:p>
          <a:p>
            <a:pPr marL="1028700" lvl="1" indent="-571500"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3500" dirty="0">
                <a:latin typeface="Calisto MT" panose="02040603050505030304" pitchFamily="18" charset="77"/>
                <a:cs typeface="Times New Roman" panose="02020603050405020304" pitchFamily="18" charset="0"/>
              </a:rPr>
              <a:t>Future studies could assess the </a:t>
            </a:r>
            <a:r>
              <a:rPr lang="en-US" sz="3500" i="1" dirty="0">
                <a:latin typeface="Calisto MT" panose="02040603050505030304" pitchFamily="18" charset="77"/>
                <a:cs typeface="Times New Roman" panose="02020603050405020304" pitchFamily="18" charset="0"/>
              </a:rPr>
              <a:t>N. </a:t>
            </a:r>
            <a:r>
              <a:rPr lang="en-US" sz="3500" i="1" dirty="0" err="1">
                <a:latin typeface="Calisto MT" panose="02040603050505030304" pitchFamily="18" charset="77"/>
                <a:cs typeface="Times New Roman" panose="02020603050405020304" pitchFamily="18" charset="0"/>
              </a:rPr>
              <a:t>clavipes</a:t>
            </a:r>
            <a:r>
              <a:rPr lang="en-US" sz="3500" i="1" dirty="0">
                <a:latin typeface="Calisto MT" panose="02040603050505030304" pitchFamily="18" charset="77"/>
                <a:cs typeface="Times New Roman" panose="02020603050405020304" pitchFamily="18" charset="0"/>
              </a:rPr>
              <a:t> </a:t>
            </a:r>
            <a:r>
              <a:rPr lang="en-US" sz="3500" dirty="0">
                <a:latin typeface="Calisto MT" panose="02040603050505030304" pitchFamily="18" charset="77"/>
                <a:cs typeface="Times New Roman" panose="02020603050405020304" pitchFamily="18" charset="0"/>
              </a:rPr>
              <a:t>population over a longer time frame to determine whether the population is experiencing normal cycling or a decline.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33016" y="5486400"/>
            <a:ext cx="15240000" cy="14465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noFill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4389438">
              <a:spcBef>
                <a:spcPct val="50000"/>
              </a:spcBef>
            </a:pPr>
            <a:r>
              <a:rPr lang="en-US" sz="8800" b="1" dirty="0">
                <a:solidFill>
                  <a:srgbClr val="6CAB61"/>
                </a:solidFill>
                <a:latin typeface="Century Schoolbook"/>
                <a:cs typeface="Century Schoolbook"/>
              </a:rPr>
              <a:t>  </a:t>
            </a:r>
            <a:r>
              <a:rPr lang="en-US" sz="8800" b="1" dirty="0">
                <a:solidFill>
                  <a:schemeClr val="accent3"/>
                </a:solidFill>
                <a:latin typeface="Century Schoolbook"/>
                <a:cs typeface="Century Schoolbook"/>
              </a:rPr>
              <a:t>Introduction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333016" y="17934743"/>
            <a:ext cx="15163800" cy="14465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defTabSz="4389438">
              <a:spcBef>
                <a:spcPct val="50000"/>
              </a:spcBef>
            </a:pPr>
            <a:r>
              <a:rPr lang="en-US" sz="8800" b="1" dirty="0">
                <a:solidFill>
                  <a:srgbClr val="6CAB61"/>
                </a:solidFill>
                <a:latin typeface="Century Schoolbook"/>
                <a:cs typeface="Century Schoolbook"/>
              </a:rPr>
              <a:t>  </a:t>
            </a:r>
            <a:r>
              <a:rPr lang="en-US" sz="8800" b="1" dirty="0">
                <a:solidFill>
                  <a:srgbClr val="FFFFFF"/>
                </a:solidFill>
                <a:latin typeface="Century Schoolbook"/>
                <a:cs typeface="Century Schoolbook"/>
              </a:rPr>
              <a:t>Methods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BE0F0A00-E254-E74A-8E99-6117F76BEF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016" y="25051067"/>
            <a:ext cx="6725359" cy="4758718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04426334-6F87-E64C-86BB-10D5CDDD675E}"/>
              </a:ext>
            </a:extLst>
          </p:cNvPr>
          <p:cNvSpPr txBox="1"/>
          <p:nvPr/>
        </p:nvSpPr>
        <p:spPr>
          <a:xfrm>
            <a:off x="479474" y="30078455"/>
            <a:ext cx="1352461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latin typeface="Calisto MT" pitchFamily="18" charset="0"/>
                <a:cs typeface="Calisto MT"/>
              </a:rPr>
              <a:t>Figure 1.</a:t>
            </a:r>
            <a:r>
              <a:rPr lang="en-US" sz="3600" dirty="0">
                <a:latin typeface="Calisto MT" pitchFamily="18" charset="0"/>
                <a:cs typeface="Calisto MT"/>
              </a:rPr>
              <a:t> Field site in Costa Rica. 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4BB1606F-6CED-0A4A-8B2A-A1829028E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99494" y="25108969"/>
            <a:ext cx="438912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" name="Picture 16" descr="Chart, line chart&#10;&#10;Description automatically generated">
            <a:extLst>
              <a:ext uri="{FF2B5EF4-FFF2-40B4-BE49-F238E27FC236}">
                <a16:creationId xmlns:a16="http://schemas.microsoft.com/office/drawing/2014/main" id="{18714363-5F80-684A-82BB-4B441E2C98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9" t="2811" r="1814" b="2464"/>
          <a:stretch>
            <a:fillRect/>
          </a:stretch>
        </p:blipFill>
        <p:spPr bwMode="auto">
          <a:xfrm>
            <a:off x="7589813" y="25076737"/>
            <a:ext cx="8037715" cy="482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D64E090-91B0-D745-BA0E-082BF9E490CA}"/>
              </a:ext>
            </a:extLst>
          </p:cNvPr>
          <p:cNvSpPr txBox="1"/>
          <p:nvPr/>
        </p:nvSpPr>
        <p:spPr>
          <a:xfrm>
            <a:off x="7999511" y="30078455"/>
            <a:ext cx="75356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Figure 2. </a:t>
            </a:r>
            <a:r>
              <a:rPr lang="en-US" sz="3600" dirty="0"/>
              <a:t>Line chart showing variation in the number of spider webs per year.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E2ECB78-567F-A34B-A7EC-9BB7B9552E89}"/>
              </a:ext>
            </a:extLst>
          </p:cNvPr>
          <p:cNvSpPr txBox="1"/>
          <p:nvPr/>
        </p:nvSpPr>
        <p:spPr>
          <a:xfrm>
            <a:off x="24867222" y="8790890"/>
            <a:ext cx="4480671" cy="14280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>
                <a:latin typeface="Calisto MT" panose="02040603050505030304" pitchFamily="18" charset="77"/>
              </a:rPr>
              <a:t>a) Percentage of webs with prey</a:t>
            </a:r>
          </a:p>
          <a:p>
            <a:r>
              <a:rPr lang="en-US" sz="3400" dirty="0">
                <a:latin typeface="Calisto MT" panose="02040603050505030304" pitchFamily="18" charset="77"/>
              </a:rPr>
              <a:t>Prediction: Least prey in 2016 and 2017</a:t>
            </a:r>
          </a:p>
          <a:p>
            <a:r>
              <a:rPr lang="en-US" sz="3400" dirty="0">
                <a:latin typeface="Calisto MT" panose="02040603050505030304" pitchFamily="18" charset="77"/>
              </a:rPr>
              <a:t>Result: More prey in 2017 vs. all years </a:t>
            </a:r>
          </a:p>
          <a:p>
            <a:endParaRPr lang="en-US" sz="3400" dirty="0">
              <a:latin typeface="Calisto MT" panose="02040603050505030304" pitchFamily="18" charset="77"/>
            </a:endParaRPr>
          </a:p>
          <a:p>
            <a:endParaRPr lang="en-US" sz="3400" dirty="0">
              <a:latin typeface="Calisto MT" panose="02040603050505030304" pitchFamily="18" charset="77"/>
            </a:endParaRPr>
          </a:p>
          <a:p>
            <a:endParaRPr lang="en-US" sz="3400" dirty="0">
              <a:latin typeface="Calisto MT" panose="02040603050505030304" pitchFamily="18" charset="77"/>
            </a:endParaRPr>
          </a:p>
          <a:p>
            <a:endParaRPr lang="en-US" sz="3400" dirty="0">
              <a:latin typeface="Calisto MT" panose="02040603050505030304" pitchFamily="18" charset="77"/>
            </a:endParaRPr>
          </a:p>
          <a:p>
            <a:r>
              <a:rPr lang="en-US" sz="3400" b="1" dirty="0">
                <a:latin typeface="Calisto MT" panose="02040603050505030304" pitchFamily="18" charset="77"/>
              </a:rPr>
              <a:t>b) Percentage of webs with males </a:t>
            </a:r>
          </a:p>
          <a:p>
            <a:r>
              <a:rPr lang="en-US" sz="3400" dirty="0">
                <a:latin typeface="Calisto MT" panose="02040603050505030304" pitchFamily="18" charset="77"/>
              </a:rPr>
              <a:t>Prediction: Least males in 2016 and 2017</a:t>
            </a:r>
          </a:p>
          <a:p>
            <a:r>
              <a:rPr lang="en-US" sz="3400" dirty="0">
                <a:latin typeface="Calisto MT" panose="02040603050505030304" pitchFamily="18" charset="77"/>
              </a:rPr>
              <a:t>Result: Not significant </a:t>
            </a:r>
          </a:p>
          <a:p>
            <a:endParaRPr lang="en-US" sz="3400" b="1" dirty="0">
              <a:latin typeface="Calisto MT" panose="02040603050505030304" pitchFamily="18" charset="77"/>
            </a:endParaRPr>
          </a:p>
          <a:p>
            <a:endParaRPr lang="en-US" sz="3400" b="1" dirty="0">
              <a:latin typeface="Calisto MT" panose="02040603050505030304" pitchFamily="18" charset="77"/>
            </a:endParaRPr>
          </a:p>
          <a:p>
            <a:endParaRPr lang="en-US" sz="3400" b="1" dirty="0">
              <a:latin typeface="Calisto MT" panose="02040603050505030304" pitchFamily="18" charset="77"/>
            </a:endParaRPr>
          </a:p>
          <a:p>
            <a:endParaRPr lang="en-US" sz="3400" b="1" dirty="0">
              <a:latin typeface="Calisto MT" panose="02040603050505030304" pitchFamily="18" charset="77"/>
            </a:endParaRPr>
          </a:p>
          <a:p>
            <a:r>
              <a:rPr lang="en-US" sz="3400" b="1" dirty="0">
                <a:latin typeface="Calisto MT" panose="02040603050505030304" pitchFamily="18" charset="77"/>
              </a:rPr>
              <a:t>c) Percentage of webs with kleptoparasites</a:t>
            </a:r>
            <a:endParaRPr lang="en-US" sz="3400" dirty="0">
              <a:latin typeface="Calisto MT" panose="02040603050505030304" pitchFamily="18" charset="77"/>
            </a:endParaRPr>
          </a:p>
          <a:p>
            <a:r>
              <a:rPr lang="en-US" sz="3400" dirty="0">
                <a:latin typeface="Calisto MT" panose="02040603050505030304" pitchFamily="18" charset="77"/>
              </a:rPr>
              <a:t>Prediction</a:t>
            </a:r>
            <a:r>
              <a:rPr lang="en-US" sz="3400" b="1" dirty="0">
                <a:latin typeface="Calisto MT" panose="02040603050505030304" pitchFamily="18" charset="77"/>
              </a:rPr>
              <a:t>: </a:t>
            </a:r>
            <a:r>
              <a:rPr lang="en-US" sz="3400" dirty="0">
                <a:latin typeface="Calisto MT" panose="02040603050505030304" pitchFamily="18" charset="77"/>
              </a:rPr>
              <a:t>Kleptoparasites reflect food availability</a:t>
            </a:r>
          </a:p>
          <a:p>
            <a:r>
              <a:rPr lang="en-US" sz="3400" dirty="0">
                <a:latin typeface="Calisto MT" panose="02040603050505030304" pitchFamily="18" charset="77"/>
              </a:rPr>
              <a:t>Result: Not significant </a:t>
            </a:r>
          </a:p>
          <a:p>
            <a:endParaRPr lang="en-US" sz="3600" b="1" dirty="0"/>
          </a:p>
          <a:p>
            <a:endParaRPr lang="en-US" sz="36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E5F139-E4F0-FC45-8D1D-B8319480C519}"/>
              </a:ext>
            </a:extLst>
          </p:cNvPr>
          <p:cNvSpPr txBox="1"/>
          <p:nvPr/>
        </p:nvSpPr>
        <p:spPr>
          <a:xfrm>
            <a:off x="24867222" y="28394700"/>
            <a:ext cx="4628665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>
                <a:latin typeface="Calisto MT" panose="02040603050505030304" pitchFamily="18" charset="77"/>
              </a:rPr>
              <a:t>Clustering</a:t>
            </a:r>
          </a:p>
          <a:p>
            <a:r>
              <a:rPr lang="en-US" sz="3400" dirty="0">
                <a:latin typeface="Calisto MT" panose="02040603050505030304" pitchFamily="18" charset="77"/>
              </a:rPr>
              <a:t>Prediction: Low clustering rates in 2016 would lead to high predation</a:t>
            </a:r>
            <a:r>
              <a:rPr lang="en-US" sz="3400" baseline="30000" dirty="0">
                <a:latin typeface="Calisto MT" panose="02040603050505030304" pitchFamily="18" charset="77"/>
              </a:rPr>
              <a:t>7</a:t>
            </a:r>
            <a:r>
              <a:rPr lang="en-US" sz="3400" dirty="0">
                <a:latin typeface="Calisto MT" panose="02040603050505030304" pitchFamily="18" charset="77"/>
              </a:rPr>
              <a:t> </a:t>
            </a:r>
          </a:p>
          <a:p>
            <a:r>
              <a:rPr lang="en-US" sz="3400" dirty="0">
                <a:latin typeface="Calisto MT" panose="02040603050505030304" pitchFamily="18" charset="77"/>
              </a:rPr>
              <a:t>Result: Not significant </a:t>
            </a:r>
            <a:endParaRPr lang="en-US" sz="3400" b="1" dirty="0">
              <a:latin typeface="Calisto MT" panose="02040603050505030304" pitchFamily="18" charset="7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A7B79AE-DD34-F04B-947E-5B8BC694E5DC}"/>
              </a:ext>
            </a:extLst>
          </p:cNvPr>
          <p:cNvSpPr txBox="1"/>
          <p:nvPr/>
        </p:nvSpPr>
        <p:spPr>
          <a:xfrm>
            <a:off x="38634920" y="7250728"/>
            <a:ext cx="4605649" cy="9664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latin typeface="Calisto MT" panose="02040603050505030304" pitchFamily="18" charset="77"/>
              </a:rPr>
              <a:t>a) Average temperature in dry season</a:t>
            </a:r>
          </a:p>
          <a:p>
            <a:r>
              <a:rPr lang="en-US" sz="3000" dirty="0">
                <a:latin typeface="Calisto MT" panose="02040603050505030304" pitchFamily="18" charset="77"/>
              </a:rPr>
              <a:t>Prediction: Extreme high/low temperatures in 2016</a:t>
            </a:r>
          </a:p>
          <a:p>
            <a:r>
              <a:rPr lang="en-US" sz="3000" dirty="0">
                <a:latin typeface="Calisto MT" panose="02040603050505030304" pitchFamily="18" charset="77"/>
              </a:rPr>
              <a:t>Result: Average temperature greater in 2015-16 than all other years</a:t>
            </a:r>
          </a:p>
          <a:p>
            <a:endParaRPr lang="en-US" sz="3000" dirty="0">
              <a:latin typeface="Calisto MT" panose="02040603050505030304" pitchFamily="18" charset="77"/>
            </a:endParaRPr>
          </a:p>
          <a:p>
            <a:r>
              <a:rPr lang="en-US" sz="3000" b="1" dirty="0">
                <a:latin typeface="Calisto MT" panose="02040603050505030304" pitchFamily="18" charset="77"/>
              </a:rPr>
              <a:t>b) Average temperature in wet season </a:t>
            </a:r>
          </a:p>
          <a:p>
            <a:r>
              <a:rPr lang="en-US" sz="3000" dirty="0">
                <a:latin typeface="Calisto MT" panose="02040603050505030304" pitchFamily="18" charset="77"/>
              </a:rPr>
              <a:t>Prediction: Extreme high/low temperatures in 2016</a:t>
            </a:r>
          </a:p>
          <a:p>
            <a:r>
              <a:rPr lang="en-US" sz="3000" dirty="0">
                <a:latin typeface="Calisto MT" panose="02040603050505030304" pitchFamily="18" charset="77"/>
              </a:rPr>
              <a:t>Result: Average temperature fluctuates  </a:t>
            </a:r>
          </a:p>
          <a:p>
            <a:endParaRPr lang="en-US" sz="3600" dirty="0"/>
          </a:p>
          <a:p>
            <a:endParaRPr lang="en-US" sz="4000" b="1" dirty="0"/>
          </a:p>
          <a:p>
            <a:endParaRPr lang="en-US" sz="36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EC91A2C-42B1-FB41-ADAD-F93648DC4DB2}"/>
              </a:ext>
            </a:extLst>
          </p:cNvPr>
          <p:cNvSpPr txBox="1"/>
          <p:nvPr/>
        </p:nvSpPr>
        <p:spPr>
          <a:xfrm>
            <a:off x="30210369" y="25374959"/>
            <a:ext cx="13030200" cy="37856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/>
              <a:t>Yang, L. H., &amp; Gratton, C. (2014).  Current Opinion in Insect Science, 2, 26–32. </a:t>
            </a:r>
          </a:p>
          <a:p>
            <a:pPr marL="457200" indent="-457200">
              <a:buAutoNum type="arabicPeriod"/>
            </a:pPr>
            <a:r>
              <a:rPr lang="en-US" sz="2400" dirty="0" err="1"/>
              <a:t>Öckinger</a:t>
            </a:r>
            <a:r>
              <a:rPr lang="en-US" sz="2400" dirty="0"/>
              <a:t>, E., &amp; Smith, H. G. (2007). Journal of Applied Ecology, 44(1), 50–59. 	</a:t>
            </a:r>
          </a:p>
          <a:p>
            <a:pPr marL="457200" indent="-457200">
              <a:buAutoNum type="arabicPeriod"/>
            </a:pPr>
            <a:r>
              <a:rPr lang="en-US" sz="2400" dirty="0"/>
              <a:t>Ollerton, J., Winfree, R., &amp; Tarrant, S. (2011). Oikos, 120(3), 321–326.</a:t>
            </a:r>
          </a:p>
          <a:p>
            <a:pPr marL="457200" indent="-457200">
              <a:buAutoNum type="arabicPeriod"/>
            </a:pPr>
            <a:r>
              <a:rPr lang="en-US" sz="2400" dirty="0"/>
              <a:t>Mattson, W. J., &amp; Addy, N. D. (1975). Science, 190(4214), 515–522. </a:t>
            </a:r>
          </a:p>
          <a:p>
            <a:pPr marL="457200" indent="-457200">
              <a:buAutoNum type="arabicPeriod"/>
            </a:pPr>
            <a:r>
              <a:rPr lang="en-US" sz="2400" dirty="0"/>
              <a:t>Seibold, S., </a:t>
            </a:r>
            <a:r>
              <a:rPr lang="en-US" sz="2400" dirty="0" err="1"/>
              <a:t>Gossner</a:t>
            </a:r>
            <a:r>
              <a:rPr lang="en-US" sz="2400" dirty="0"/>
              <a:t>, M. M., Simons, N. K., </a:t>
            </a:r>
            <a:r>
              <a:rPr lang="en-US" sz="2400" dirty="0" err="1"/>
              <a:t>Blüthgen</a:t>
            </a:r>
            <a:r>
              <a:rPr lang="en-US" sz="2400" dirty="0"/>
              <a:t>, N., Müller, J., </a:t>
            </a:r>
            <a:r>
              <a:rPr lang="en-US" sz="2400" dirty="0" err="1"/>
              <a:t>Ambarlı</a:t>
            </a:r>
            <a:r>
              <a:rPr lang="en-US" sz="2400" dirty="0"/>
              <a:t>, D., </a:t>
            </a:r>
            <a:r>
              <a:rPr lang="en-US" sz="2400" dirty="0" err="1"/>
              <a:t>Ammer</a:t>
            </a:r>
            <a:r>
              <a:rPr lang="en-US" sz="2400" dirty="0"/>
              <a:t>, C., </a:t>
            </a:r>
            <a:r>
              <a:rPr lang="en-US" sz="2400" dirty="0" err="1"/>
              <a:t>Bauhus</a:t>
            </a:r>
            <a:r>
              <a:rPr lang="en-US" sz="2400" dirty="0"/>
              <a:t>, J., Fischer, M., </a:t>
            </a:r>
            <a:r>
              <a:rPr lang="en-US" sz="2400" dirty="0" err="1"/>
              <a:t>Habel</a:t>
            </a:r>
            <a:r>
              <a:rPr lang="en-US" sz="2400" dirty="0"/>
              <a:t>, J. C., </a:t>
            </a:r>
            <a:r>
              <a:rPr lang="en-US" sz="2400" dirty="0" err="1"/>
              <a:t>Linsenmair</a:t>
            </a:r>
            <a:r>
              <a:rPr lang="en-US" sz="2400" dirty="0"/>
              <a:t>, K. E., </a:t>
            </a:r>
            <a:r>
              <a:rPr lang="en-US" sz="2400" dirty="0" err="1"/>
              <a:t>Nauss</a:t>
            </a:r>
            <a:r>
              <a:rPr lang="en-US" sz="2400" dirty="0"/>
              <a:t>, T., </a:t>
            </a:r>
            <a:r>
              <a:rPr lang="en-US" sz="2400" dirty="0" err="1"/>
              <a:t>Penone</a:t>
            </a:r>
            <a:r>
              <a:rPr lang="en-US" sz="2400" dirty="0"/>
              <a:t>, C., </a:t>
            </a:r>
            <a:r>
              <a:rPr lang="en-US" sz="2400" dirty="0" err="1"/>
              <a:t>Prati</a:t>
            </a:r>
            <a:r>
              <a:rPr lang="en-US" sz="2400" dirty="0"/>
              <a:t>, D., 	</a:t>
            </a:r>
            <a:r>
              <a:rPr lang="en-US" sz="2400" dirty="0" err="1"/>
              <a:t>Schall</a:t>
            </a:r>
            <a:r>
              <a:rPr lang="en-US" sz="2400" dirty="0"/>
              <a:t>, P., Schulze, E.-D., Vogt, J., </a:t>
            </a:r>
            <a:r>
              <a:rPr lang="en-US" sz="2400" dirty="0" err="1"/>
              <a:t>Wöllauer</a:t>
            </a:r>
            <a:r>
              <a:rPr lang="en-US" sz="2400" dirty="0"/>
              <a:t>, S., &amp; Weisser, W. W. (2019). . Nature, 574(7780), 671–674.</a:t>
            </a:r>
          </a:p>
          <a:p>
            <a:pPr marL="457200" indent="-457200">
              <a:buAutoNum type="arabicPeriod"/>
            </a:pPr>
            <a:r>
              <a:rPr lang="en-US" sz="2400" dirty="0"/>
              <a:t>Hunter, M. D., &amp; Price, P. W. (1998). Ecological Entomology, 23(2), 216–222. </a:t>
            </a:r>
          </a:p>
          <a:p>
            <a:pPr marL="457200" indent="-457200">
              <a:buAutoNum type="arabicPeriod"/>
            </a:pPr>
            <a:r>
              <a:rPr lang="en-US" sz="2400" dirty="0"/>
              <a:t> Ferree, E., Johnson, S., Barraza, D., </a:t>
            </a:r>
            <a:r>
              <a:rPr lang="en-US" sz="2400" dirty="0" err="1"/>
              <a:t>Crabo</a:t>
            </a:r>
            <a:r>
              <a:rPr lang="en-US" sz="2400" dirty="0"/>
              <a:t>, E., Florio, J., </a:t>
            </a:r>
            <a:r>
              <a:rPr lang="en-US" sz="2400" dirty="0" err="1"/>
              <a:t>Godtfredsen</a:t>
            </a:r>
            <a:r>
              <a:rPr lang="en-US" sz="2400" dirty="0"/>
              <a:t>, H., Holland, K., </a:t>
            </a:r>
            <a:r>
              <a:rPr lang="en-US" sz="2400" dirty="0" err="1"/>
              <a:t>Jitmana</a:t>
            </a:r>
            <a:r>
              <a:rPr lang="en-US" sz="2400" dirty="0"/>
              <a:t>, K., &amp; Mark, K. (2018). Behavioral Ecology and Sociobiology, 72(10), 157. </a:t>
            </a:r>
          </a:p>
        </p:txBody>
      </p:sp>
      <p:pic>
        <p:nvPicPr>
          <p:cNvPr id="30" name="Picture 29" descr="Icon&#10;&#10;Description automatically generated">
            <a:extLst>
              <a:ext uri="{FF2B5EF4-FFF2-40B4-BE49-F238E27FC236}">
                <a16:creationId xmlns:a16="http://schemas.microsoft.com/office/drawing/2014/main" id="{CF289C92-6D44-D947-90B7-6AD1090AEAC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631" y="1324326"/>
            <a:ext cx="4113274" cy="371707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E94B62F-A06A-1949-B31D-5DF254800FD7}"/>
              </a:ext>
            </a:extLst>
          </p:cNvPr>
          <p:cNvSpPr txBox="1"/>
          <p:nvPr/>
        </p:nvSpPr>
        <p:spPr>
          <a:xfrm>
            <a:off x="17024931" y="7525037"/>
            <a:ext cx="1277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CA3C910-5FA4-C746-B644-9DD9471AC530}"/>
              </a:ext>
            </a:extLst>
          </p:cNvPr>
          <p:cNvSpPr txBox="1"/>
          <p:nvPr/>
        </p:nvSpPr>
        <p:spPr>
          <a:xfrm>
            <a:off x="17024931" y="12606277"/>
            <a:ext cx="28074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b)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CBF7906-6268-8A48-AE9D-C01A43221FCB}"/>
              </a:ext>
            </a:extLst>
          </p:cNvPr>
          <p:cNvSpPr txBox="1"/>
          <p:nvPr/>
        </p:nvSpPr>
        <p:spPr>
          <a:xfrm>
            <a:off x="17024931" y="17609051"/>
            <a:ext cx="3234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c)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7867440-91A4-B741-B8C6-7BFEC5F19A0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840200" y="28332413"/>
            <a:ext cx="7641280" cy="391952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0D5136C-97BF-E54B-897D-7D0BC8E5E37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767423" y="24583468"/>
            <a:ext cx="7125135" cy="3654775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B1D28B8A-473A-0247-BECA-416DE8331DDD}"/>
              </a:ext>
            </a:extLst>
          </p:cNvPr>
          <p:cNvSpPr txBox="1"/>
          <p:nvPr/>
        </p:nvSpPr>
        <p:spPr>
          <a:xfrm>
            <a:off x="30175201" y="7278424"/>
            <a:ext cx="3246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BCA8A8D-164E-7549-8209-474FADAB4FBA}"/>
              </a:ext>
            </a:extLst>
          </p:cNvPr>
          <p:cNvSpPr txBox="1"/>
          <p:nvPr/>
        </p:nvSpPr>
        <p:spPr>
          <a:xfrm>
            <a:off x="30289857" y="11290113"/>
            <a:ext cx="2550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b)</a:t>
            </a: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24D70B78-89E0-5F49-A62A-3988AD42DC8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273663" y="8222033"/>
            <a:ext cx="8135588" cy="3035667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CA11241E-DFB7-CB41-B3A4-180D80D0C9A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0345438" y="12143063"/>
            <a:ext cx="7794568" cy="2908421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B32335A4-3564-2F4B-BE8C-120C33D01FB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864552" y="8523726"/>
            <a:ext cx="6670193" cy="3608194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266A15E-41FC-7B40-9B8A-F4195309F78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6932565" y="13618236"/>
            <a:ext cx="6675120" cy="3610859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29A9DE2F-7A86-2741-A40A-33CA34D110E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7024931" y="18599515"/>
            <a:ext cx="7934657" cy="380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20290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8996</TotalTime>
  <Words>926</Words>
  <Application>Microsoft Macintosh PowerPoint</Application>
  <PresentationFormat>Custom</PresentationFormat>
  <Paragraphs>72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Calisto MT</vt:lpstr>
      <vt:lpstr>Cambria</vt:lpstr>
      <vt:lpstr>Century Schoolbook</vt:lpstr>
      <vt:lpstr>Times New Roman</vt:lpstr>
      <vt:lpstr>Wingdings</vt:lpstr>
      <vt:lpstr>Default Design</vt:lpstr>
      <vt:lpstr>PowerPoint Presentation</vt:lpstr>
    </vt:vector>
  </TitlesOfParts>
  <Company>Claremont Colleges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Joint Science Department</dc:creator>
  <cp:lastModifiedBy>Emma Blythe Reder</cp:lastModifiedBy>
  <cp:revision>251</cp:revision>
  <cp:lastPrinted>2013-04-11T08:24:05Z</cp:lastPrinted>
  <dcterms:created xsi:type="dcterms:W3CDTF">2003-04-21T21:53:47Z</dcterms:created>
  <dcterms:modified xsi:type="dcterms:W3CDTF">2021-12-03T22:01:12Z</dcterms:modified>
</cp:coreProperties>
</file>